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Lst>
  <p:sldSz cx="18288000" cy="10287000"/>
  <p:notesSz cx="6858000" cy="9144000"/>
  <p:embeddedFontLst>
    <p:embeddedFont>
      <p:font typeface="Public Sans" charset="0"/>
      <p:regular r:id="rId11"/>
    </p:embeddedFont>
    <p:embeddedFont>
      <p:font typeface="Public Sans Italics" charset="0"/>
      <p:regular r:id="rId12"/>
    </p:embeddedFont>
    <p:embeddedFont>
      <p:font typeface="Calibri" pitchFamily="34" charset="0"/>
      <p:regular r:id="rId13"/>
      <p:bold r:id="rId14"/>
      <p:italic r:id="rId15"/>
      <p:boldItalic r:id="rId16"/>
    </p:embeddedFont>
    <p:embeddedFont>
      <p:font typeface="Public Sans Bold"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9" d="100"/>
          <a:sy n="59" d="100"/>
        </p:scale>
        <p:origin x="-4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6.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13.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29.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29.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29.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groups/me/reports/4a736738-04a8-470c-a847-090522ae55a8/ed2bd49e0f03c26cae8b?experience=power-bi" TargetMode="External"/><Relationship Id="rId3" Type="http://schemas.openxmlformats.org/officeDocument/2006/relationships/image" Target="../media/image9.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2.png"/><Relationship Id="rId5" Type="http://schemas.openxmlformats.org/officeDocument/2006/relationships/image" Target="../media/image16.svg"/><Relationship Id="rId10" Type="http://schemas.openxmlformats.org/officeDocument/2006/relationships/slide" Target="slide7.xml"/><Relationship Id="rId4" Type="http://schemas.openxmlformats.org/officeDocument/2006/relationships/image" Target="../media/image10.png"/><Relationship Id="rId9" Type="http://schemas.openxmlformats.org/officeDocument/2006/relationships/hyperlink" Target="https://github.com/Abhishek1232333"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22.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rot="2700000">
            <a:off x="12706162" y="6589795"/>
            <a:ext cx="4454394" cy="4292416"/>
          </a:xfrm>
          <a:custGeom>
            <a:avLst/>
            <a:gdLst/>
            <a:ahLst/>
            <a:cxnLst/>
            <a:rect l="l" t="t" r="r" b="b"/>
            <a:pathLst>
              <a:path w="4454394" h="4292416">
                <a:moveTo>
                  <a:pt x="0" y="0"/>
                </a:moveTo>
                <a:lnTo>
                  <a:pt x="4454395" y="0"/>
                </a:lnTo>
                <a:lnTo>
                  <a:pt x="4454395" y="4292416"/>
                </a:lnTo>
                <a:lnTo>
                  <a:pt x="0" y="429241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flipV="1">
            <a:off x="12121438" y="1205178"/>
            <a:ext cx="14198893" cy="1962029"/>
          </a:xfrm>
          <a:custGeom>
            <a:avLst/>
            <a:gdLst/>
            <a:ahLst/>
            <a:cxnLst/>
            <a:rect l="l" t="t" r="r" b="b"/>
            <a:pathLst>
              <a:path w="14198893" h="1962029">
                <a:moveTo>
                  <a:pt x="0" y="1962029"/>
                </a:moveTo>
                <a:lnTo>
                  <a:pt x="14198893" y="1962029"/>
                </a:lnTo>
                <a:lnTo>
                  <a:pt x="14198893" y="0"/>
                </a:lnTo>
                <a:lnTo>
                  <a:pt x="0" y="0"/>
                </a:lnTo>
                <a:lnTo>
                  <a:pt x="0" y="1962029"/>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393316" y="1205178"/>
            <a:ext cx="21074633" cy="7876644"/>
          </a:xfrm>
          <a:custGeom>
            <a:avLst/>
            <a:gdLst/>
            <a:ahLst/>
            <a:cxnLst/>
            <a:rect l="l" t="t" r="r" b="b"/>
            <a:pathLst>
              <a:path w="21074633" h="7876644">
                <a:moveTo>
                  <a:pt x="0" y="0"/>
                </a:moveTo>
                <a:lnTo>
                  <a:pt x="21074632" y="0"/>
                </a:lnTo>
                <a:lnTo>
                  <a:pt x="21074632" y="7876644"/>
                </a:lnTo>
                <a:lnTo>
                  <a:pt x="0" y="7876644"/>
                </a:lnTo>
                <a:lnTo>
                  <a:pt x="0" y="0"/>
                </a:lnTo>
                <a:close/>
              </a:path>
            </a:pathLst>
          </a:custGeom>
          <a:blipFill>
            <a:blip r:embed="rId7"/>
            <a:stretch>
              <a:fillRect/>
            </a:stretch>
          </a:blipFill>
        </p:spPr>
      </p:sp>
      <p:sp>
        <p:nvSpPr>
          <p:cNvPr id="6" name="Freeform 6"/>
          <p:cNvSpPr/>
          <p:nvPr/>
        </p:nvSpPr>
        <p:spPr>
          <a:xfrm>
            <a:off x="-6930785" y="7085220"/>
            <a:ext cx="12312287" cy="1701334"/>
          </a:xfrm>
          <a:custGeom>
            <a:avLst/>
            <a:gdLst/>
            <a:ahLst/>
            <a:cxnLst/>
            <a:rect l="l" t="t" r="r" b="b"/>
            <a:pathLst>
              <a:path w="12312287" h="1701334">
                <a:moveTo>
                  <a:pt x="0" y="0"/>
                </a:moveTo>
                <a:lnTo>
                  <a:pt x="12312287" y="0"/>
                </a:lnTo>
                <a:lnTo>
                  <a:pt x="12312287" y="1701334"/>
                </a:lnTo>
                <a:lnTo>
                  <a:pt x="0" y="170133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rot="-2099967">
            <a:off x="15615343" y="3270815"/>
            <a:ext cx="3287914" cy="3414694"/>
          </a:xfrm>
          <a:custGeom>
            <a:avLst/>
            <a:gdLst/>
            <a:ahLst/>
            <a:cxnLst/>
            <a:rect l="l" t="t" r="r" b="b"/>
            <a:pathLst>
              <a:path w="3287914" h="3414694">
                <a:moveTo>
                  <a:pt x="0" y="0"/>
                </a:moveTo>
                <a:lnTo>
                  <a:pt x="3287914" y="0"/>
                </a:lnTo>
                <a:lnTo>
                  <a:pt x="3287914" y="3414694"/>
                </a:lnTo>
                <a:lnTo>
                  <a:pt x="0" y="3414694"/>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rot="2960922">
            <a:off x="-109896" y="3858479"/>
            <a:ext cx="2351238" cy="2572341"/>
          </a:xfrm>
          <a:custGeom>
            <a:avLst/>
            <a:gdLst/>
            <a:ahLst/>
            <a:cxnLst/>
            <a:rect l="l" t="t" r="r" b="b"/>
            <a:pathLst>
              <a:path w="2351238" h="2572341">
                <a:moveTo>
                  <a:pt x="0" y="0"/>
                </a:moveTo>
                <a:lnTo>
                  <a:pt x="2351238" y="0"/>
                </a:lnTo>
                <a:lnTo>
                  <a:pt x="2351238" y="2572340"/>
                </a:lnTo>
                <a:lnTo>
                  <a:pt x="0" y="257234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9" name="Freeform 9"/>
          <p:cNvSpPr/>
          <p:nvPr/>
        </p:nvSpPr>
        <p:spPr>
          <a:xfrm rot="684308">
            <a:off x="-378317" y="494076"/>
            <a:ext cx="3328563" cy="1422204"/>
          </a:xfrm>
          <a:custGeom>
            <a:avLst/>
            <a:gdLst/>
            <a:ahLst/>
            <a:cxnLst/>
            <a:rect l="l" t="t" r="r" b="b"/>
            <a:pathLst>
              <a:path w="3328563" h="1422204">
                <a:moveTo>
                  <a:pt x="0" y="0"/>
                </a:moveTo>
                <a:lnTo>
                  <a:pt x="3328563" y="0"/>
                </a:lnTo>
                <a:lnTo>
                  <a:pt x="3328563" y="1422204"/>
                </a:lnTo>
                <a:lnTo>
                  <a:pt x="0" y="1422204"/>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0" name="TextBox 10"/>
          <p:cNvSpPr txBox="1"/>
          <p:nvPr/>
        </p:nvSpPr>
        <p:spPr>
          <a:xfrm>
            <a:off x="2807387" y="3040227"/>
            <a:ext cx="13226459" cy="2962061"/>
          </a:xfrm>
          <a:prstGeom prst="rect">
            <a:avLst/>
          </a:prstGeom>
        </p:spPr>
        <p:txBody>
          <a:bodyPr lIns="0" tIns="0" rIns="0" bIns="0" rtlCol="0" anchor="t">
            <a:spAutoFit/>
          </a:bodyPr>
          <a:lstStyle/>
          <a:p>
            <a:pPr algn="ctr">
              <a:lnSpc>
                <a:spcPts val="10784"/>
              </a:lnSpc>
            </a:pPr>
            <a:r>
              <a:rPr lang="en-US" sz="9985">
                <a:solidFill>
                  <a:srgbClr val="000000"/>
                </a:solidFill>
                <a:latin typeface="Chunk Five"/>
                <a:ea typeface="Chunk Five"/>
                <a:cs typeface="Chunk Five"/>
                <a:sym typeface="Chunk Five"/>
              </a:rPr>
              <a:t>IMDB MOVIE SALES ANALYSIS</a:t>
            </a:r>
          </a:p>
        </p:txBody>
      </p:sp>
      <p:sp>
        <p:nvSpPr>
          <p:cNvPr id="11" name="Freeform 11"/>
          <p:cNvSpPr/>
          <p:nvPr/>
        </p:nvSpPr>
        <p:spPr>
          <a:xfrm>
            <a:off x="4191460" y="131787"/>
            <a:ext cx="10458313" cy="1908315"/>
          </a:xfrm>
          <a:custGeom>
            <a:avLst/>
            <a:gdLst/>
            <a:ahLst/>
            <a:cxnLst/>
            <a:rect l="l" t="t" r="r" b="b"/>
            <a:pathLst>
              <a:path w="10458313" h="1908315">
                <a:moveTo>
                  <a:pt x="0" y="0"/>
                </a:moveTo>
                <a:lnTo>
                  <a:pt x="10458313" y="0"/>
                </a:lnTo>
                <a:lnTo>
                  <a:pt x="10458313" y="1908315"/>
                </a:lnTo>
                <a:lnTo>
                  <a:pt x="0" y="1908315"/>
                </a:lnTo>
                <a:lnTo>
                  <a:pt x="0" y="0"/>
                </a:lnTo>
                <a:close/>
              </a:path>
            </a:pathLst>
          </a:custGeom>
          <a:blipFill>
            <a:blip r:embed="rId14"/>
            <a:stretch>
              <a:fillRect/>
            </a:stretch>
          </a:blipFill>
        </p:spPr>
      </p:sp>
      <p:sp>
        <p:nvSpPr>
          <p:cNvPr id="12" name="TextBox 12"/>
          <p:cNvSpPr txBox="1"/>
          <p:nvPr/>
        </p:nvSpPr>
        <p:spPr>
          <a:xfrm>
            <a:off x="4859888" y="6061708"/>
            <a:ext cx="9121458" cy="812749"/>
          </a:xfrm>
          <a:prstGeom prst="rect">
            <a:avLst/>
          </a:prstGeom>
        </p:spPr>
        <p:txBody>
          <a:bodyPr lIns="0" tIns="0" rIns="0" bIns="0" rtlCol="0" anchor="t">
            <a:spAutoFit/>
          </a:bodyPr>
          <a:lstStyle/>
          <a:p>
            <a:pPr algn="ctr">
              <a:lnSpc>
                <a:spcPts val="6652"/>
              </a:lnSpc>
            </a:pPr>
            <a:r>
              <a:rPr lang="en-US" sz="4751" i="1">
                <a:solidFill>
                  <a:srgbClr val="000000"/>
                </a:solidFill>
                <a:latin typeface="Public Sans Italics"/>
                <a:ea typeface="Public Sans Italics"/>
                <a:cs typeface="Public Sans Italics"/>
                <a:sym typeface="Public Sans Italics"/>
              </a:rPr>
              <a:t>Presented by : Abhishek Goud</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3105258" y="2784955"/>
            <a:ext cx="11912606" cy="5981218"/>
          </a:xfrm>
          <a:custGeom>
            <a:avLst/>
            <a:gdLst/>
            <a:ahLst/>
            <a:cxnLst/>
            <a:rect l="l" t="t" r="r" b="b"/>
            <a:pathLst>
              <a:path w="11912606" h="5981218">
                <a:moveTo>
                  <a:pt x="0" y="0"/>
                </a:moveTo>
                <a:lnTo>
                  <a:pt x="11912607" y="0"/>
                </a:lnTo>
                <a:lnTo>
                  <a:pt x="11912607" y="5981218"/>
                </a:lnTo>
                <a:lnTo>
                  <a:pt x="0" y="5981218"/>
                </a:lnTo>
                <a:lnTo>
                  <a:pt x="0" y="0"/>
                </a:lnTo>
                <a:close/>
              </a:path>
            </a:pathLst>
          </a:custGeom>
          <a:blipFill>
            <a:blip r:embed="rId3"/>
            <a:stretch>
              <a:fillRect t="-29556" r="-1384" b="-48641"/>
            </a:stretch>
          </a:blipFill>
        </p:spPr>
      </p:sp>
      <p:sp>
        <p:nvSpPr>
          <p:cNvPr id="4" name="Freeform 4"/>
          <p:cNvSpPr/>
          <p:nvPr/>
        </p:nvSpPr>
        <p:spPr>
          <a:xfrm rot="-425053">
            <a:off x="578904" y="6605955"/>
            <a:ext cx="2246198" cy="1513742"/>
          </a:xfrm>
          <a:custGeom>
            <a:avLst/>
            <a:gdLst/>
            <a:ahLst/>
            <a:cxnLst/>
            <a:rect l="l" t="t" r="r" b="b"/>
            <a:pathLst>
              <a:path w="2246198" h="1513742">
                <a:moveTo>
                  <a:pt x="0" y="0"/>
                </a:moveTo>
                <a:lnTo>
                  <a:pt x="2246198" y="0"/>
                </a:lnTo>
                <a:lnTo>
                  <a:pt x="2246198" y="1513742"/>
                </a:lnTo>
                <a:lnTo>
                  <a:pt x="0" y="15137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3736730">
            <a:off x="15984387" y="2240764"/>
            <a:ext cx="3196273" cy="4114800"/>
          </a:xfrm>
          <a:custGeom>
            <a:avLst/>
            <a:gdLst/>
            <a:ahLst/>
            <a:cxnLst/>
            <a:rect l="l" t="t" r="r" b="b"/>
            <a:pathLst>
              <a:path w="3196273" h="4114800">
                <a:moveTo>
                  <a:pt x="0" y="0"/>
                </a:moveTo>
                <a:lnTo>
                  <a:pt x="3196273" y="0"/>
                </a:lnTo>
                <a:lnTo>
                  <a:pt x="3196273"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TextBox 6"/>
          <p:cNvSpPr txBox="1"/>
          <p:nvPr/>
        </p:nvSpPr>
        <p:spPr>
          <a:xfrm>
            <a:off x="3448865" y="1129861"/>
            <a:ext cx="11390270" cy="1168625"/>
          </a:xfrm>
          <a:prstGeom prst="rect">
            <a:avLst/>
          </a:prstGeom>
        </p:spPr>
        <p:txBody>
          <a:bodyPr lIns="0" tIns="0" rIns="0" bIns="0" rtlCol="0" anchor="t">
            <a:spAutoFit/>
          </a:bodyPr>
          <a:lstStyle/>
          <a:p>
            <a:pPr algn="ctr">
              <a:lnSpc>
                <a:spcPts val="7890"/>
              </a:lnSpc>
            </a:pPr>
            <a:r>
              <a:rPr lang="en-US" sz="7306">
                <a:solidFill>
                  <a:srgbClr val="FFFFFF"/>
                </a:solidFill>
                <a:latin typeface="Chunk Five"/>
                <a:ea typeface="Chunk Five"/>
                <a:cs typeface="Chunk Five"/>
                <a:sym typeface="Chunk Five"/>
              </a:rPr>
              <a:t>PROJECT OBJECTIVE</a:t>
            </a:r>
          </a:p>
        </p:txBody>
      </p:sp>
      <p:sp>
        <p:nvSpPr>
          <p:cNvPr id="7" name="TextBox 7"/>
          <p:cNvSpPr txBox="1"/>
          <p:nvPr/>
        </p:nvSpPr>
        <p:spPr>
          <a:xfrm>
            <a:off x="3448865" y="3364214"/>
            <a:ext cx="11390270" cy="5719951"/>
          </a:xfrm>
          <a:prstGeom prst="rect">
            <a:avLst/>
          </a:prstGeom>
        </p:spPr>
        <p:txBody>
          <a:bodyPr lIns="0" tIns="0" rIns="0" bIns="0" rtlCol="0" anchor="t">
            <a:spAutoFit/>
          </a:bodyPr>
          <a:lstStyle/>
          <a:p>
            <a:pPr algn="l">
              <a:lnSpc>
                <a:spcPts val="4126"/>
              </a:lnSpc>
            </a:pPr>
            <a:r>
              <a:rPr lang="en-US" sz="2947">
                <a:solidFill>
                  <a:srgbClr val="000000"/>
                </a:solidFill>
                <a:latin typeface="Public Sans"/>
                <a:ea typeface="Public Sans"/>
                <a:cs typeface="Public Sans"/>
                <a:sym typeface="Public Sans"/>
              </a:rPr>
              <a:t>The goal of this project is to analyze movie industry performance through an interactive Power BI dashboard. The dashboard visualizes key metrics such as revenue trends, genre popularity, ratings, and performance by director and actors. It empowers stakeholders to understand which factors drive success in the movie business—across genres, years, and regions—and supports strategic decisions in film production, marketing, and distribution.</a:t>
            </a:r>
          </a:p>
          <a:p>
            <a:pPr algn="l">
              <a:lnSpc>
                <a:spcPts val="4126"/>
              </a:lnSpc>
            </a:pPr>
            <a:endParaRPr lang="en-US" sz="2947">
              <a:solidFill>
                <a:srgbClr val="000000"/>
              </a:solidFill>
              <a:latin typeface="Public Sans"/>
              <a:ea typeface="Public Sans"/>
              <a:cs typeface="Public Sans"/>
              <a:sym typeface="Public Sans"/>
            </a:endParaRPr>
          </a:p>
          <a:p>
            <a:pPr algn="l">
              <a:lnSpc>
                <a:spcPts val="4126"/>
              </a:lnSpc>
            </a:pPr>
            <a:endParaRPr lang="en-US" sz="2947">
              <a:solidFill>
                <a:srgbClr val="000000"/>
              </a:solidFill>
              <a:latin typeface="Public Sans"/>
              <a:ea typeface="Public Sans"/>
              <a:cs typeface="Public Sans"/>
              <a:sym typeface="Public Sans"/>
            </a:endParaRPr>
          </a:p>
          <a:p>
            <a:pPr algn="l">
              <a:lnSpc>
                <a:spcPts val="4126"/>
              </a:lnSpc>
            </a:pPr>
            <a:endParaRPr lang="en-US" sz="2947">
              <a:solidFill>
                <a:srgbClr val="000000"/>
              </a:solidFill>
              <a:latin typeface="Public Sans"/>
              <a:ea typeface="Public Sans"/>
              <a:cs typeface="Public Sans"/>
              <a:sym typeface="Public Sans"/>
            </a:endParaRPr>
          </a:p>
        </p:txBody>
      </p:sp>
      <p:sp>
        <p:nvSpPr>
          <p:cNvPr id="8" name="Freeform 8"/>
          <p:cNvSpPr/>
          <p:nvPr/>
        </p:nvSpPr>
        <p:spPr>
          <a:xfrm rot="-104524">
            <a:off x="1795467" y="2814598"/>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8"/>
            <a:stretch>
              <a:fillRect/>
            </a:stretch>
          </a:blipFill>
        </p:spPr>
      </p:sp>
      <p:sp>
        <p:nvSpPr>
          <p:cNvPr id="9" name="Freeform 9"/>
          <p:cNvSpPr/>
          <p:nvPr/>
        </p:nvSpPr>
        <p:spPr>
          <a:xfrm rot="-104524">
            <a:off x="14038238" y="7626613"/>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8"/>
            <a:stretch>
              <a:fillRect/>
            </a:stretch>
          </a:blipFill>
        </p:spPr>
      </p:sp>
    </p:spTree>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rot="-1397577">
            <a:off x="-3521445" y="-855582"/>
            <a:ext cx="8290354" cy="3098520"/>
          </a:xfrm>
          <a:custGeom>
            <a:avLst/>
            <a:gdLst/>
            <a:ahLst/>
            <a:cxnLst/>
            <a:rect l="l" t="t" r="r" b="b"/>
            <a:pathLst>
              <a:path w="8290354" h="3098520">
                <a:moveTo>
                  <a:pt x="0" y="0"/>
                </a:moveTo>
                <a:lnTo>
                  <a:pt x="8290354" y="0"/>
                </a:lnTo>
                <a:lnTo>
                  <a:pt x="8290354" y="3098520"/>
                </a:lnTo>
                <a:lnTo>
                  <a:pt x="0" y="3098520"/>
                </a:lnTo>
                <a:lnTo>
                  <a:pt x="0" y="0"/>
                </a:lnTo>
                <a:close/>
              </a:path>
            </a:pathLst>
          </a:custGeom>
          <a:blipFill>
            <a:blip r:embed="rId3"/>
            <a:stretch>
              <a:fillRect/>
            </a:stretch>
          </a:blipFill>
        </p:spPr>
      </p:sp>
      <p:sp>
        <p:nvSpPr>
          <p:cNvPr id="4" name="Freeform 4"/>
          <p:cNvSpPr/>
          <p:nvPr/>
        </p:nvSpPr>
        <p:spPr>
          <a:xfrm>
            <a:off x="-1190065" y="7778174"/>
            <a:ext cx="4144949" cy="3843498"/>
          </a:xfrm>
          <a:custGeom>
            <a:avLst/>
            <a:gdLst/>
            <a:ahLst/>
            <a:cxnLst/>
            <a:rect l="l" t="t" r="r" b="b"/>
            <a:pathLst>
              <a:path w="4144949" h="3843498">
                <a:moveTo>
                  <a:pt x="0" y="0"/>
                </a:moveTo>
                <a:lnTo>
                  <a:pt x="4144949" y="0"/>
                </a:lnTo>
                <a:lnTo>
                  <a:pt x="4144949" y="3843498"/>
                </a:lnTo>
                <a:lnTo>
                  <a:pt x="0" y="384349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2556145" y="2982608"/>
            <a:ext cx="6083220" cy="5249129"/>
          </a:xfrm>
          <a:custGeom>
            <a:avLst/>
            <a:gdLst/>
            <a:ahLst/>
            <a:cxnLst/>
            <a:rect l="l" t="t" r="r" b="b"/>
            <a:pathLst>
              <a:path w="6083220" h="5249129">
                <a:moveTo>
                  <a:pt x="0" y="0"/>
                </a:moveTo>
                <a:lnTo>
                  <a:pt x="6083221" y="0"/>
                </a:lnTo>
                <a:lnTo>
                  <a:pt x="6083221" y="5249128"/>
                </a:lnTo>
                <a:lnTo>
                  <a:pt x="0" y="5249128"/>
                </a:lnTo>
                <a:lnTo>
                  <a:pt x="0" y="0"/>
                </a:lnTo>
                <a:close/>
              </a:path>
            </a:pathLst>
          </a:custGeom>
          <a:blipFill>
            <a:blip r:embed="rId6"/>
            <a:stretch>
              <a:fillRect t="-14152" b="-49649"/>
            </a:stretch>
          </a:blipFill>
        </p:spPr>
      </p:sp>
      <p:sp>
        <p:nvSpPr>
          <p:cNvPr id="6" name="Freeform 6"/>
          <p:cNvSpPr/>
          <p:nvPr/>
        </p:nvSpPr>
        <p:spPr>
          <a:xfrm>
            <a:off x="3035449" y="3667240"/>
            <a:ext cx="5246159" cy="400616"/>
          </a:xfrm>
          <a:custGeom>
            <a:avLst/>
            <a:gdLst/>
            <a:ahLst/>
            <a:cxnLst/>
            <a:rect l="l" t="t" r="r" b="b"/>
            <a:pathLst>
              <a:path w="5246159" h="400616">
                <a:moveTo>
                  <a:pt x="0" y="0"/>
                </a:moveTo>
                <a:lnTo>
                  <a:pt x="5246159" y="0"/>
                </a:lnTo>
                <a:lnTo>
                  <a:pt x="5246159" y="400615"/>
                </a:lnTo>
                <a:lnTo>
                  <a:pt x="0" y="40061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 name="TextBox 7"/>
          <p:cNvSpPr txBox="1"/>
          <p:nvPr/>
        </p:nvSpPr>
        <p:spPr>
          <a:xfrm>
            <a:off x="2913903" y="3592785"/>
            <a:ext cx="5367706" cy="1044375"/>
          </a:xfrm>
          <a:prstGeom prst="rect">
            <a:avLst/>
          </a:prstGeom>
        </p:spPr>
        <p:txBody>
          <a:bodyPr lIns="0" tIns="0" rIns="0" bIns="0" rtlCol="0" anchor="t">
            <a:spAutoFit/>
          </a:bodyPr>
          <a:lstStyle/>
          <a:p>
            <a:pPr algn="ctr">
              <a:lnSpc>
                <a:spcPts val="3810"/>
              </a:lnSpc>
            </a:pPr>
            <a:r>
              <a:rPr lang="en-US" sz="3528" spc="190">
                <a:solidFill>
                  <a:srgbClr val="000000"/>
                </a:solidFill>
                <a:latin typeface="Chunk Five"/>
                <a:ea typeface="Chunk Five"/>
                <a:cs typeface="Chunk Five"/>
                <a:sym typeface="Chunk Five"/>
              </a:rPr>
              <a:t>TOOLS &amp; TECHNOLOGIES:</a:t>
            </a:r>
          </a:p>
        </p:txBody>
      </p:sp>
      <p:sp>
        <p:nvSpPr>
          <p:cNvPr id="8" name="TextBox 8"/>
          <p:cNvSpPr txBox="1"/>
          <p:nvPr/>
        </p:nvSpPr>
        <p:spPr>
          <a:xfrm>
            <a:off x="3123042" y="4423120"/>
            <a:ext cx="4725099" cy="3848100"/>
          </a:xfrm>
          <a:prstGeom prst="rect">
            <a:avLst/>
          </a:prstGeom>
        </p:spPr>
        <p:txBody>
          <a:bodyPr lIns="0" tIns="0" rIns="0" bIns="0" rtlCol="0" anchor="t">
            <a:spAutoFit/>
          </a:bodyPr>
          <a:lstStyle/>
          <a:p>
            <a:pPr algn="l">
              <a:lnSpc>
                <a:spcPts val="3240"/>
              </a:lnSpc>
            </a:pPr>
            <a:endParaRP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Power BI Desktop – Visualizations &amp; DAX</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Power Query – Data transformation</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Excel/CSV – Raw dataset source</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DAX – Measures &amp; calculated columns</a:t>
            </a:r>
          </a:p>
          <a:p>
            <a:pPr algn="l">
              <a:lnSpc>
                <a:spcPts val="3000"/>
              </a:lnSpc>
            </a:pPr>
            <a:endParaRPr lang="en-US" sz="2500">
              <a:solidFill>
                <a:srgbClr val="000000"/>
              </a:solidFill>
              <a:latin typeface="Public Sans"/>
              <a:ea typeface="Public Sans"/>
              <a:cs typeface="Public Sans"/>
              <a:sym typeface="Public Sans"/>
            </a:endParaRPr>
          </a:p>
        </p:txBody>
      </p:sp>
      <p:sp>
        <p:nvSpPr>
          <p:cNvPr id="9" name="Freeform 9"/>
          <p:cNvSpPr/>
          <p:nvPr/>
        </p:nvSpPr>
        <p:spPr>
          <a:xfrm>
            <a:off x="9646750" y="3373751"/>
            <a:ext cx="5543341" cy="5249129"/>
          </a:xfrm>
          <a:custGeom>
            <a:avLst/>
            <a:gdLst/>
            <a:ahLst/>
            <a:cxnLst/>
            <a:rect l="l" t="t" r="r" b="b"/>
            <a:pathLst>
              <a:path w="5543341" h="5249129">
                <a:moveTo>
                  <a:pt x="0" y="0"/>
                </a:moveTo>
                <a:lnTo>
                  <a:pt x="5543341" y="0"/>
                </a:lnTo>
                <a:lnTo>
                  <a:pt x="5543341" y="5249128"/>
                </a:lnTo>
                <a:lnTo>
                  <a:pt x="0" y="5249128"/>
                </a:lnTo>
                <a:lnTo>
                  <a:pt x="0" y="0"/>
                </a:lnTo>
                <a:close/>
              </a:path>
            </a:pathLst>
          </a:custGeom>
          <a:blipFill>
            <a:blip r:embed="rId6"/>
            <a:stretch>
              <a:fillRect t="-8458" b="-40806"/>
            </a:stretch>
          </a:blipFill>
        </p:spPr>
      </p:sp>
      <p:sp>
        <p:nvSpPr>
          <p:cNvPr id="10" name="Freeform 10"/>
          <p:cNvSpPr/>
          <p:nvPr/>
        </p:nvSpPr>
        <p:spPr>
          <a:xfrm>
            <a:off x="11001364" y="4137055"/>
            <a:ext cx="2834112" cy="216423"/>
          </a:xfrm>
          <a:custGeom>
            <a:avLst/>
            <a:gdLst/>
            <a:ahLst/>
            <a:cxnLst/>
            <a:rect l="l" t="t" r="r" b="b"/>
            <a:pathLst>
              <a:path w="2834112" h="216423">
                <a:moveTo>
                  <a:pt x="0" y="0"/>
                </a:moveTo>
                <a:lnTo>
                  <a:pt x="2834112" y="0"/>
                </a:lnTo>
                <a:lnTo>
                  <a:pt x="2834112" y="216423"/>
                </a:lnTo>
                <a:lnTo>
                  <a:pt x="0" y="21642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TextBox 11"/>
          <p:cNvSpPr txBox="1"/>
          <p:nvPr/>
        </p:nvSpPr>
        <p:spPr>
          <a:xfrm>
            <a:off x="9734567" y="3939913"/>
            <a:ext cx="5367706" cy="578739"/>
          </a:xfrm>
          <a:prstGeom prst="rect">
            <a:avLst/>
          </a:prstGeom>
        </p:spPr>
        <p:txBody>
          <a:bodyPr lIns="0" tIns="0" rIns="0" bIns="0" rtlCol="0" anchor="t">
            <a:spAutoFit/>
          </a:bodyPr>
          <a:lstStyle/>
          <a:p>
            <a:pPr algn="ctr">
              <a:lnSpc>
                <a:spcPts val="3887"/>
              </a:lnSpc>
            </a:pPr>
            <a:r>
              <a:rPr lang="en-US" sz="3599" spc="194">
                <a:solidFill>
                  <a:srgbClr val="000000"/>
                </a:solidFill>
                <a:latin typeface="Chunk Five"/>
                <a:ea typeface="Chunk Five"/>
                <a:cs typeface="Chunk Five"/>
                <a:sym typeface="Chunk Five"/>
              </a:rPr>
              <a:t>KEY VISUALS:</a:t>
            </a:r>
          </a:p>
        </p:txBody>
      </p:sp>
      <p:sp>
        <p:nvSpPr>
          <p:cNvPr id="12" name="TextBox 12"/>
          <p:cNvSpPr txBox="1"/>
          <p:nvPr/>
        </p:nvSpPr>
        <p:spPr>
          <a:xfrm>
            <a:off x="10065029" y="4707377"/>
            <a:ext cx="4634608" cy="3733800"/>
          </a:xfrm>
          <a:prstGeom prst="rect">
            <a:avLst/>
          </a:prstGeom>
        </p:spPr>
        <p:txBody>
          <a:bodyPr lIns="0" tIns="0" rIns="0" bIns="0" rtlCol="0" anchor="t">
            <a:spAutoFit/>
          </a:bodyPr>
          <a:lstStyle/>
          <a:p>
            <a:pPr marL="474983" lvl="1" indent="-237491" algn="l">
              <a:lnSpc>
                <a:spcPts val="2640"/>
              </a:lnSpc>
              <a:buFont typeface="Arial"/>
              <a:buChar char="•"/>
            </a:pPr>
            <a:r>
              <a:rPr lang="en-US" sz="2200">
                <a:solidFill>
                  <a:srgbClr val="000000"/>
                </a:solidFill>
                <a:latin typeface="Public Sans"/>
                <a:ea typeface="Public Sans"/>
                <a:cs typeface="Public Sans"/>
                <a:sym typeface="Public Sans"/>
              </a:rPr>
              <a:t>Total Revenue by Year (Stacked Bar Chart)</a:t>
            </a:r>
          </a:p>
          <a:p>
            <a:pPr marL="474983" lvl="1" indent="-237491" algn="l">
              <a:lnSpc>
                <a:spcPts val="2640"/>
              </a:lnSpc>
              <a:buFont typeface="Arial"/>
              <a:buChar char="•"/>
            </a:pPr>
            <a:r>
              <a:rPr lang="en-US" sz="2200">
                <a:solidFill>
                  <a:srgbClr val="000000"/>
                </a:solidFill>
                <a:latin typeface="Public Sans"/>
                <a:ea typeface="Public Sans"/>
                <a:cs typeface="Public Sans"/>
                <a:sym typeface="Public Sans"/>
              </a:rPr>
              <a:t>Revenue by Genre (Stacked Column / Donut Chart)</a:t>
            </a:r>
          </a:p>
          <a:p>
            <a:pPr marL="474983" lvl="1" indent="-237491" algn="l">
              <a:lnSpc>
                <a:spcPts val="2640"/>
              </a:lnSpc>
              <a:buFont typeface="Arial"/>
              <a:buChar char="•"/>
            </a:pPr>
            <a:r>
              <a:rPr lang="en-US" sz="2200">
                <a:solidFill>
                  <a:srgbClr val="000000"/>
                </a:solidFill>
                <a:latin typeface="Public Sans"/>
                <a:ea typeface="Public Sans"/>
                <a:cs typeface="Public Sans"/>
                <a:sym typeface="Public Sans"/>
              </a:rPr>
              <a:t>Trend of movies by rank ,metascore  (Area Chart)</a:t>
            </a:r>
          </a:p>
          <a:p>
            <a:pPr marL="474983" lvl="1" indent="-237491" algn="l">
              <a:lnSpc>
                <a:spcPts val="2640"/>
              </a:lnSpc>
              <a:buFont typeface="Arial"/>
              <a:buChar char="•"/>
            </a:pPr>
            <a:r>
              <a:rPr lang="en-US" sz="2200">
                <a:solidFill>
                  <a:srgbClr val="000000"/>
                </a:solidFill>
                <a:latin typeface="Public Sans"/>
                <a:ea typeface="Public Sans"/>
                <a:cs typeface="Public Sans"/>
                <a:sym typeface="Public Sans"/>
              </a:rPr>
              <a:t>KPI for Revenue earned by movies (KPI)</a:t>
            </a:r>
          </a:p>
          <a:p>
            <a:pPr marL="474983" lvl="1" indent="-237491" algn="l">
              <a:lnSpc>
                <a:spcPts val="2640"/>
              </a:lnSpc>
              <a:buFont typeface="Arial"/>
              <a:buChar char="•"/>
            </a:pPr>
            <a:r>
              <a:rPr lang="en-US" sz="2200">
                <a:solidFill>
                  <a:srgbClr val="000000"/>
                </a:solidFill>
                <a:latin typeface="Public Sans"/>
                <a:ea typeface="Public Sans"/>
                <a:cs typeface="Public Sans"/>
                <a:sym typeface="Public Sans"/>
              </a:rPr>
              <a:t>Count of movies by Genre(Pie Chart)</a:t>
            </a:r>
          </a:p>
          <a:p>
            <a:pPr algn="l">
              <a:lnSpc>
                <a:spcPts val="3000"/>
              </a:lnSpc>
            </a:pPr>
            <a:endParaRPr lang="en-US" sz="2200">
              <a:solidFill>
                <a:srgbClr val="000000"/>
              </a:solidFill>
              <a:latin typeface="Public Sans"/>
              <a:ea typeface="Public Sans"/>
              <a:cs typeface="Public Sans"/>
              <a:sym typeface="Public Sans"/>
            </a:endParaRPr>
          </a:p>
        </p:txBody>
      </p:sp>
      <p:sp>
        <p:nvSpPr>
          <p:cNvPr id="13" name="Freeform 13"/>
          <p:cNvSpPr/>
          <p:nvPr/>
        </p:nvSpPr>
        <p:spPr>
          <a:xfrm rot="-4594749">
            <a:off x="14510886" y="1483351"/>
            <a:ext cx="3231848" cy="3672554"/>
          </a:xfrm>
          <a:custGeom>
            <a:avLst/>
            <a:gdLst/>
            <a:ahLst/>
            <a:cxnLst/>
            <a:rect l="l" t="t" r="r" b="b"/>
            <a:pathLst>
              <a:path w="3231848" h="3672554">
                <a:moveTo>
                  <a:pt x="0" y="0"/>
                </a:moveTo>
                <a:lnTo>
                  <a:pt x="3231848" y="0"/>
                </a:lnTo>
                <a:lnTo>
                  <a:pt x="3231848" y="3672555"/>
                </a:lnTo>
                <a:lnTo>
                  <a:pt x="0" y="3672555"/>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4" name="Freeform 14"/>
          <p:cNvSpPr/>
          <p:nvPr/>
        </p:nvSpPr>
        <p:spPr>
          <a:xfrm rot="489361">
            <a:off x="13643088" y="7646892"/>
            <a:ext cx="2113099" cy="1951975"/>
          </a:xfrm>
          <a:custGeom>
            <a:avLst/>
            <a:gdLst/>
            <a:ahLst/>
            <a:cxnLst/>
            <a:rect l="l" t="t" r="r" b="b"/>
            <a:pathLst>
              <a:path w="2113099" h="1951975">
                <a:moveTo>
                  <a:pt x="0" y="0"/>
                </a:moveTo>
                <a:lnTo>
                  <a:pt x="2113099" y="0"/>
                </a:lnTo>
                <a:lnTo>
                  <a:pt x="2113099" y="1951975"/>
                </a:lnTo>
                <a:lnTo>
                  <a:pt x="0" y="1951975"/>
                </a:lnTo>
                <a:lnTo>
                  <a:pt x="0" y="0"/>
                </a:lnTo>
                <a:close/>
              </a:path>
            </a:pathLst>
          </a:custGeom>
          <a:blipFill>
            <a:blip r:embed="rId11"/>
            <a:stretch>
              <a:fillRect/>
            </a:stretch>
          </a:blipFill>
        </p:spPr>
      </p:sp>
      <p:sp>
        <p:nvSpPr>
          <p:cNvPr id="15" name="Freeform 15"/>
          <p:cNvSpPr/>
          <p:nvPr/>
        </p:nvSpPr>
        <p:spPr>
          <a:xfrm rot="-1270453">
            <a:off x="1795467" y="2814598"/>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12"/>
            <a:stretch>
              <a:fillRect/>
            </a:stretch>
          </a:blipFill>
        </p:spPr>
      </p:sp>
      <p:sp>
        <p:nvSpPr>
          <p:cNvPr id="16" name="TextBox 16"/>
          <p:cNvSpPr txBox="1"/>
          <p:nvPr/>
        </p:nvSpPr>
        <p:spPr>
          <a:xfrm>
            <a:off x="4060218" y="1264480"/>
            <a:ext cx="10167564" cy="1211512"/>
          </a:xfrm>
          <a:prstGeom prst="rect">
            <a:avLst/>
          </a:prstGeom>
        </p:spPr>
        <p:txBody>
          <a:bodyPr lIns="0" tIns="0" rIns="0" bIns="0" rtlCol="0" anchor="t">
            <a:spAutoFit/>
          </a:bodyPr>
          <a:lstStyle/>
          <a:p>
            <a:pPr algn="ctr">
              <a:lnSpc>
                <a:spcPts val="8230"/>
              </a:lnSpc>
            </a:pPr>
            <a:r>
              <a:rPr lang="en-US" sz="7620" spc="411">
                <a:solidFill>
                  <a:srgbClr val="FFFFFF"/>
                </a:solidFill>
                <a:latin typeface="Chunk Five"/>
                <a:ea typeface="Chunk Five"/>
                <a:cs typeface="Chunk Five"/>
                <a:sym typeface="Chunk Five"/>
              </a:rPr>
              <a:t>BACKGROUND</a:t>
            </a:r>
          </a:p>
        </p:txBody>
      </p:sp>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2710956" y="1341260"/>
            <a:ext cx="13289873" cy="7375880"/>
          </a:xfrm>
          <a:custGeom>
            <a:avLst/>
            <a:gdLst/>
            <a:ahLst/>
            <a:cxnLst/>
            <a:rect l="l" t="t" r="r" b="b"/>
            <a:pathLst>
              <a:path w="13289873" h="7375880">
                <a:moveTo>
                  <a:pt x="0" y="0"/>
                </a:moveTo>
                <a:lnTo>
                  <a:pt x="13289873" y="0"/>
                </a:lnTo>
                <a:lnTo>
                  <a:pt x="13289873" y="7375880"/>
                </a:lnTo>
                <a:lnTo>
                  <a:pt x="0" y="73758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485461">
            <a:off x="15081452" y="919540"/>
            <a:ext cx="4355697" cy="768187"/>
          </a:xfrm>
          <a:custGeom>
            <a:avLst/>
            <a:gdLst/>
            <a:ahLst/>
            <a:cxnLst/>
            <a:rect l="l" t="t" r="r" b="b"/>
            <a:pathLst>
              <a:path w="4355697" h="768187">
                <a:moveTo>
                  <a:pt x="0" y="0"/>
                </a:moveTo>
                <a:lnTo>
                  <a:pt x="4355696" y="0"/>
                </a:lnTo>
                <a:lnTo>
                  <a:pt x="4355696" y="768187"/>
                </a:lnTo>
                <a:lnTo>
                  <a:pt x="0" y="76818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rot="-467984">
            <a:off x="-467927" y="6944082"/>
            <a:ext cx="2263580" cy="2441116"/>
          </a:xfrm>
          <a:custGeom>
            <a:avLst/>
            <a:gdLst/>
            <a:ahLst/>
            <a:cxnLst/>
            <a:rect l="l" t="t" r="r" b="b"/>
            <a:pathLst>
              <a:path w="2263580" h="2441116">
                <a:moveTo>
                  <a:pt x="0" y="0"/>
                </a:moveTo>
                <a:lnTo>
                  <a:pt x="2263580" y="0"/>
                </a:lnTo>
                <a:lnTo>
                  <a:pt x="2263580" y="2441116"/>
                </a:lnTo>
                <a:lnTo>
                  <a:pt x="0" y="244111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4460009" y="3165051"/>
            <a:ext cx="9367983" cy="715373"/>
          </a:xfrm>
          <a:custGeom>
            <a:avLst/>
            <a:gdLst/>
            <a:ahLst/>
            <a:cxnLst/>
            <a:rect l="l" t="t" r="r" b="b"/>
            <a:pathLst>
              <a:path w="9367983" h="715373">
                <a:moveTo>
                  <a:pt x="0" y="0"/>
                </a:moveTo>
                <a:lnTo>
                  <a:pt x="9367982" y="0"/>
                </a:lnTo>
                <a:lnTo>
                  <a:pt x="9367982" y="715373"/>
                </a:lnTo>
                <a:lnTo>
                  <a:pt x="0" y="71537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TextBox 7"/>
          <p:cNvSpPr txBox="1"/>
          <p:nvPr/>
        </p:nvSpPr>
        <p:spPr>
          <a:xfrm>
            <a:off x="4056394" y="4195053"/>
            <a:ext cx="10598997" cy="4210050"/>
          </a:xfrm>
          <a:prstGeom prst="rect">
            <a:avLst/>
          </a:prstGeom>
        </p:spPr>
        <p:txBody>
          <a:bodyPr lIns="0" tIns="0" rIns="0" bIns="0" rtlCol="0" anchor="t">
            <a:spAutoFit/>
          </a:bodyPr>
          <a:lstStyle/>
          <a:p>
            <a:pPr marL="539751" lvl="1" indent="-269876" algn="l">
              <a:lnSpc>
                <a:spcPts val="3000"/>
              </a:lnSpc>
              <a:buAutoNum type="arabicPeriod"/>
            </a:pPr>
            <a:r>
              <a:rPr lang="en-US" sz="2500">
                <a:solidFill>
                  <a:srgbClr val="000000"/>
                </a:solidFill>
                <a:latin typeface="Public Sans"/>
                <a:ea typeface="Public Sans"/>
                <a:cs typeface="Public Sans"/>
                <a:sym typeface="Public Sans"/>
              </a:rPr>
              <a:t>Track Revenue Growth: Visualize year-over-year revenue to identify trends and market performance.</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Analyze Genre Impact: Compare revenues and title counts by genre to see what audiences prefer.</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Evaluate Quality Metrics: Monitor average IMDB ratings and Metascore to assess viewer and critic reception.</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Segment Contributors: Count and filter by actors, directors, and genres for performance insights.</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Enable Dynamic Filtering: Use slicers for Year, Genre, and Director to perform on-the-fly filtering.</a:t>
            </a:r>
          </a:p>
          <a:p>
            <a:pPr algn="l">
              <a:lnSpc>
                <a:spcPts val="3000"/>
              </a:lnSpc>
            </a:pPr>
            <a:r>
              <a:rPr lang="en-US" sz="2500">
                <a:solidFill>
                  <a:srgbClr val="000000"/>
                </a:solidFill>
                <a:latin typeface="Public Sans"/>
                <a:ea typeface="Public Sans"/>
                <a:cs typeface="Public Sans"/>
                <a:sym typeface="Public Sans"/>
              </a:rPr>
              <a:t>.</a:t>
            </a:r>
          </a:p>
        </p:txBody>
      </p:sp>
      <p:sp>
        <p:nvSpPr>
          <p:cNvPr id="8" name="TextBox 8"/>
          <p:cNvSpPr txBox="1"/>
          <p:nvPr/>
        </p:nvSpPr>
        <p:spPr>
          <a:xfrm>
            <a:off x="4230064" y="2668913"/>
            <a:ext cx="9827873" cy="1211512"/>
          </a:xfrm>
          <a:prstGeom prst="rect">
            <a:avLst/>
          </a:prstGeom>
        </p:spPr>
        <p:txBody>
          <a:bodyPr lIns="0" tIns="0" rIns="0" bIns="0" rtlCol="0" anchor="t">
            <a:spAutoFit/>
          </a:bodyPr>
          <a:lstStyle/>
          <a:p>
            <a:pPr algn="ctr">
              <a:lnSpc>
                <a:spcPts val="8230"/>
              </a:lnSpc>
            </a:pPr>
            <a:r>
              <a:rPr lang="en-US" sz="7620" spc="411">
                <a:solidFill>
                  <a:srgbClr val="000000"/>
                </a:solidFill>
                <a:latin typeface="Chunk Five"/>
                <a:ea typeface="Chunk Five"/>
                <a:cs typeface="Chunk Five"/>
                <a:sym typeface="Chunk Five"/>
              </a:rPr>
              <a:t>PROJECT GOALS</a:t>
            </a:r>
          </a:p>
        </p:txBody>
      </p:sp>
    </p:spTree>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2710956" y="1341260"/>
            <a:ext cx="13289873" cy="7375880"/>
          </a:xfrm>
          <a:custGeom>
            <a:avLst/>
            <a:gdLst/>
            <a:ahLst/>
            <a:cxnLst/>
            <a:rect l="l" t="t" r="r" b="b"/>
            <a:pathLst>
              <a:path w="13289873" h="7375880">
                <a:moveTo>
                  <a:pt x="0" y="0"/>
                </a:moveTo>
                <a:lnTo>
                  <a:pt x="13289873" y="0"/>
                </a:lnTo>
                <a:lnTo>
                  <a:pt x="13289873" y="7375880"/>
                </a:lnTo>
                <a:lnTo>
                  <a:pt x="0" y="73758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485461">
            <a:off x="15081452" y="919540"/>
            <a:ext cx="4355697" cy="768187"/>
          </a:xfrm>
          <a:custGeom>
            <a:avLst/>
            <a:gdLst/>
            <a:ahLst/>
            <a:cxnLst/>
            <a:rect l="l" t="t" r="r" b="b"/>
            <a:pathLst>
              <a:path w="4355697" h="768187">
                <a:moveTo>
                  <a:pt x="0" y="0"/>
                </a:moveTo>
                <a:lnTo>
                  <a:pt x="4355696" y="0"/>
                </a:lnTo>
                <a:lnTo>
                  <a:pt x="4355696" y="768187"/>
                </a:lnTo>
                <a:lnTo>
                  <a:pt x="0" y="76818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rot="-467984">
            <a:off x="-467927" y="6944082"/>
            <a:ext cx="2263580" cy="2441116"/>
          </a:xfrm>
          <a:custGeom>
            <a:avLst/>
            <a:gdLst/>
            <a:ahLst/>
            <a:cxnLst/>
            <a:rect l="l" t="t" r="r" b="b"/>
            <a:pathLst>
              <a:path w="2263580" h="2441116">
                <a:moveTo>
                  <a:pt x="0" y="0"/>
                </a:moveTo>
                <a:lnTo>
                  <a:pt x="2263580" y="0"/>
                </a:lnTo>
                <a:lnTo>
                  <a:pt x="2263580" y="2441116"/>
                </a:lnTo>
                <a:lnTo>
                  <a:pt x="0" y="244111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4460009" y="3165051"/>
            <a:ext cx="9367983" cy="715373"/>
          </a:xfrm>
          <a:custGeom>
            <a:avLst/>
            <a:gdLst/>
            <a:ahLst/>
            <a:cxnLst/>
            <a:rect l="l" t="t" r="r" b="b"/>
            <a:pathLst>
              <a:path w="9367983" h="715373">
                <a:moveTo>
                  <a:pt x="0" y="0"/>
                </a:moveTo>
                <a:lnTo>
                  <a:pt x="9367982" y="0"/>
                </a:lnTo>
                <a:lnTo>
                  <a:pt x="9367982" y="715373"/>
                </a:lnTo>
                <a:lnTo>
                  <a:pt x="0" y="71537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TextBox 7"/>
          <p:cNvSpPr txBox="1"/>
          <p:nvPr/>
        </p:nvSpPr>
        <p:spPr>
          <a:xfrm>
            <a:off x="4056394" y="4195053"/>
            <a:ext cx="10598997" cy="4591050"/>
          </a:xfrm>
          <a:prstGeom prst="rect">
            <a:avLst/>
          </a:prstGeom>
        </p:spPr>
        <p:txBody>
          <a:bodyPr lIns="0" tIns="0" rIns="0" bIns="0" rtlCol="0" anchor="t">
            <a:spAutoFit/>
          </a:bodyPr>
          <a:lstStyle/>
          <a:p>
            <a:pPr algn="l">
              <a:lnSpc>
                <a:spcPts val="3000"/>
              </a:lnSpc>
            </a:pPr>
            <a:endParaRP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 Summary Cards: Count of titles, genres, actors, directors, and average runtime.</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 Time Analysis: Revenue trends over the years (2006–2016).</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 KPI Tracking: Target vs. actual revenue, including % overachievement.</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 Genre Distribution: Pie chart of title count by genre and bar chart of revenue by genre.</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 Performance Trends: Line chart combining revenue, Metascore, and rank.</a:t>
            </a:r>
          </a:p>
          <a:p>
            <a:pPr marL="539751" lvl="1" indent="-269876" algn="l">
              <a:lnSpc>
                <a:spcPts val="3000"/>
              </a:lnSpc>
              <a:buAutoNum type="arabicPeriod"/>
            </a:pPr>
            <a:r>
              <a:rPr lang="en-US" sz="2500">
                <a:solidFill>
                  <a:srgbClr val="000000"/>
                </a:solidFill>
                <a:latin typeface="Public Sans"/>
                <a:ea typeface="Public Sans"/>
                <a:cs typeface="Public Sans"/>
                <a:sym typeface="Public Sans"/>
              </a:rPr>
              <a:t> Filters: Year, Genre, and Director slicers for deep dive analysis.</a:t>
            </a:r>
          </a:p>
          <a:p>
            <a:pPr algn="l">
              <a:lnSpc>
                <a:spcPts val="3000"/>
              </a:lnSpc>
            </a:pPr>
            <a:r>
              <a:rPr lang="en-US" sz="2500">
                <a:solidFill>
                  <a:srgbClr val="000000"/>
                </a:solidFill>
                <a:latin typeface="Public Sans"/>
                <a:ea typeface="Public Sans"/>
                <a:cs typeface="Public Sans"/>
                <a:sym typeface="Public Sans"/>
              </a:rPr>
              <a:t>.</a:t>
            </a:r>
          </a:p>
        </p:txBody>
      </p:sp>
      <p:sp>
        <p:nvSpPr>
          <p:cNvPr id="8" name="TextBox 8"/>
          <p:cNvSpPr txBox="1"/>
          <p:nvPr/>
        </p:nvSpPr>
        <p:spPr>
          <a:xfrm>
            <a:off x="4230064" y="2668913"/>
            <a:ext cx="9827873" cy="1211512"/>
          </a:xfrm>
          <a:prstGeom prst="rect">
            <a:avLst/>
          </a:prstGeom>
        </p:spPr>
        <p:txBody>
          <a:bodyPr lIns="0" tIns="0" rIns="0" bIns="0" rtlCol="0" anchor="t">
            <a:spAutoFit/>
          </a:bodyPr>
          <a:lstStyle/>
          <a:p>
            <a:pPr algn="ctr">
              <a:lnSpc>
                <a:spcPts val="8230"/>
              </a:lnSpc>
            </a:pPr>
            <a:r>
              <a:rPr lang="en-US" sz="7620" spc="411">
                <a:solidFill>
                  <a:srgbClr val="000000"/>
                </a:solidFill>
                <a:latin typeface="Chunk Five"/>
                <a:ea typeface="Chunk Five"/>
                <a:cs typeface="Chunk Five"/>
                <a:sym typeface="Chunk Five"/>
              </a:rPr>
              <a:t>KEY FEATURES </a:t>
            </a:r>
          </a:p>
        </p:txBody>
      </p:sp>
    </p:spTree>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2710956" y="1341260"/>
            <a:ext cx="13289873" cy="7375880"/>
          </a:xfrm>
          <a:custGeom>
            <a:avLst/>
            <a:gdLst/>
            <a:ahLst/>
            <a:cxnLst/>
            <a:rect l="l" t="t" r="r" b="b"/>
            <a:pathLst>
              <a:path w="13289873" h="7375880">
                <a:moveTo>
                  <a:pt x="0" y="0"/>
                </a:moveTo>
                <a:lnTo>
                  <a:pt x="13289873" y="0"/>
                </a:lnTo>
                <a:lnTo>
                  <a:pt x="13289873" y="7375880"/>
                </a:lnTo>
                <a:lnTo>
                  <a:pt x="0" y="73758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485461">
            <a:off x="15081452" y="919540"/>
            <a:ext cx="4355697" cy="768187"/>
          </a:xfrm>
          <a:custGeom>
            <a:avLst/>
            <a:gdLst/>
            <a:ahLst/>
            <a:cxnLst/>
            <a:rect l="l" t="t" r="r" b="b"/>
            <a:pathLst>
              <a:path w="4355697" h="768187">
                <a:moveTo>
                  <a:pt x="0" y="0"/>
                </a:moveTo>
                <a:lnTo>
                  <a:pt x="4355696" y="0"/>
                </a:lnTo>
                <a:lnTo>
                  <a:pt x="4355696" y="768187"/>
                </a:lnTo>
                <a:lnTo>
                  <a:pt x="0" y="76818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rot="-467984">
            <a:off x="-467927" y="6944082"/>
            <a:ext cx="2263580" cy="2441116"/>
          </a:xfrm>
          <a:custGeom>
            <a:avLst/>
            <a:gdLst/>
            <a:ahLst/>
            <a:cxnLst/>
            <a:rect l="l" t="t" r="r" b="b"/>
            <a:pathLst>
              <a:path w="2263580" h="2441116">
                <a:moveTo>
                  <a:pt x="0" y="0"/>
                </a:moveTo>
                <a:lnTo>
                  <a:pt x="2263580" y="0"/>
                </a:lnTo>
                <a:lnTo>
                  <a:pt x="2263580" y="2441116"/>
                </a:lnTo>
                <a:lnTo>
                  <a:pt x="0" y="244111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4460009" y="3165051"/>
            <a:ext cx="9367983" cy="715373"/>
          </a:xfrm>
          <a:custGeom>
            <a:avLst/>
            <a:gdLst/>
            <a:ahLst/>
            <a:cxnLst/>
            <a:rect l="l" t="t" r="r" b="b"/>
            <a:pathLst>
              <a:path w="9367983" h="715373">
                <a:moveTo>
                  <a:pt x="0" y="0"/>
                </a:moveTo>
                <a:lnTo>
                  <a:pt x="9367982" y="0"/>
                </a:lnTo>
                <a:lnTo>
                  <a:pt x="9367982" y="715373"/>
                </a:lnTo>
                <a:lnTo>
                  <a:pt x="0" y="71537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TextBox 7"/>
          <p:cNvSpPr txBox="1"/>
          <p:nvPr/>
        </p:nvSpPr>
        <p:spPr>
          <a:xfrm>
            <a:off x="4056394" y="4195053"/>
            <a:ext cx="10598997" cy="3829050"/>
          </a:xfrm>
          <a:prstGeom prst="rect">
            <a:avLst/>
          </a:prstGeom>
        </p:spPr>
        <p:txBody>
          <a:bodyPr lIns="0" tIns="0" rIns="0" bIns="0" rtlCol="0" anchor="t">
            <a:spAutoFit/>
          </a:bodyPr>
          <a:lstStyle/>
          <a:p>
            <a:pPr algn="l">
              <a:lnSpc>
                <a:spcPts val="3000"/>
              </a:lnSpc>
            </a:pPr>
            <a:endParaRP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Action and Animation genres generated the highest revenue.</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Revenue saw a consistent upward trend from 2006 to 2016.</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In 2016, the industry earned $11.2K million, exceeding the $5K target by 124%.</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Metascore and Rank positively correlated with rising revenue from 2010 onward.</a:t>
            </a:r>
          </a:p>
          <a:p>
            <a:pPr marL="539751" lvl="1" indent="-269876" algn="l">
              <a:lnSpc>
                <a:spcPts val="3000"/>
              </a:lnSpc>
              <a:buFont typeface="Arial"/>
              <a:buChar char="•"/>
            </a:pPr>
            <a:r>
              <a:rPr lang="en-US" sz="2500">
                <a:solidFill>
                  <a:srgbClr val="000000"/>
                </a:solidFill>
                <a:latin typeface="Public Sans"/>
                <a:ea typeface="Public Sans"/>
                <a:cs typeface="Public Sans"/>
                <a:sym typeface="Public Sans"/>
              </a:rPr>
              <a:t>Top-performing genres make up ~50% of total titles but generate ~75% of total revenue.</a:t>
            </a:r>
          </a:p>
          <a:p>
            <a:pPr algn="l">
              <a:lnSpc>
                <a:spcPts val="3000"/>
              </a:lnSpc>
            </a:pPr>
            <a:endParaRPr lang="en-US" sz="2500">
              <a:solidFill>
                <a:srgbClr val="000000"/>
              </a:solidFill>
              <a:latin typeface="Public Sans"/>
              <a:ea typeface="Public Sans"/>
              <a:cs typeface="Public Sans"/>
              <a:sym typeface="Public Sans"/>
            </a:endParaRPr>
          </a:p>
        </p:txBody>
      </p:sp>
      <p:sp>
        <p:nvSpPr>
          <p:cNvPr id="8" name="TextBox 8"/>
          <p:cNvSpPr txBox="1"/>
          <p:nvPr/>
        </p:nvSpPr>
        <p:spPr>
          <a:xfrm>
            <a:off x="4230064" y="2668913"/>
            <a:ext cx="9827873" cy="1105594"/>
          </a:xfrm>
          <a:prstGeom prst="rect">
            <a:avLst/>
          </a:prstGeom>
        </p:spPr>
        <p:txBody>
          <a:bodyPr lIns="0" tIns="0" rIns="0" bIns="0" rtlCol="0" anchor="t">
            <a:spAutoFit/>
          </a:bodyPr>
          <a:lstStyle/>
          <a:p>
            <a:pPr algn="ctr">
              <a:lnSpc>
                <a:spcPts val="7474"/>
              </a:lnSpc>
            </a:pPr>
            <a:r>
              <a:rPr lang="en-US" sz="6920" spc="373">
                <a:solidFill>
                  <a:srgbClr val="000000"/>
                </a:solidFill>
                <a:latin typeface="Chunk Five"/>
                <a:ea typeface="Chunk Five"/>
                <a:cs typeface="Chunk Five"/>
                <a:sym typeface="Chunk Five"/>
              </a:rPr>
              <a:t>SAMPLE INSIGHTS </a:t>
            </a:r>
          </a:p>
        </p:txBody>
      </p:sp>
    </p:spTree>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3105258" y="2784955"/>
            <a:ext cx="11912606" cy="5981218"/>
          </a:xfrm>
          <a:custGeom>
            <a:avLst/>
            <a:gdLst/>
            <a:ahLst/>
            <a:cxnLst/>
            <a:rect l="l" t="t" r="r" b="b"/>
            <a:pathLst>
              <a:path w="11912606" h="5981218">
                <a:moveTo>
                  <a:pt x="0" y="0"/>
                </a:moveTo>
                <a:lnTo>
                  <a:pt x="11912607" y="0"/>
                </a:lnTo>
                <a:lnTo>
                  <a:pt x="11912607" y="5981218"/>
                </a:lnTo>
                <a:lnTo>
                  <a:pt x="0" y="5981218"/>
                </a:lnTo>
                <a:lnTo>
                  <a:pt x="0" y="0"/>
                </a:lnTo>
                <a:close/>
              </a:path>
            </a:pathLst>
          </a:custGeom>
          <a:blipFill>
            <a:blip r:embed="rId3"/>
            <a:stretch>
              <a:fillRect t="-29556" r="-1384" b="-48641"/>
            </a:stretch>
          </a:blipFill>
        </p:spPr>
      </p:sp>
      <p:sp>
        <p:nvSpPr>
          <p:cNvPr id="4" name="Freeform 4"/>
          <p:cNvSpPr/>
          <p:nvPr/>
        </p:nvSpPr>
        <p:spPr>
          <a:xfrm rot="-425053">
            <a:off x="578904" y="6605955"/>
            <a:ext cx="2246198" cy="1513742"/>
          </a:xfrm>
          <a:custGeom>
            <a:avLst/>
            <a:gdLst/>
            <a:ahLst/>
            <a:cxnLst/>
            <a:rect l="l" t="t" r="r" b="b"/>
            <a:pathLst>
              <a:path w="2246198" h="1513742">
                <a:moveTo>
                  <a:pt x="0" y="0"/>
                </a:moveTo>
                <a:lnTo>
                  <a:pt x="2246198" y="0"/>
                </a:lnTo>
                <a:lnTo>
                  <a:pt x="2246198" y="1513742"/>
                </a:lnTo>
                <a:lnTo>
                  <a:pt x="0" y="15137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3736730">
            <a:off x="15984387" y="2240764"/>
            <a:ext cx="3196273" cy="4114800"/>
          </a:xfrm>
          <a:custGeom>
            <a:avLst/>
            <a:gdLst/>
            <a:ahLst/>
            <a:cxnLst/>
            <a:rect l="l" t="t" r="r" b="b"/>
            <a:pathLst>
              <a:path w="3196273" h="4114800">
                <a:moveTo>
                  <a:pt x="0" y="0"/>
                </a:moveTo>
                <a:lnTo>
                  <a:pt x="3196273" y="0"/>
                </a:lnTo>
                <a:lnTo>
                  <a:pt x="3196273"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TextBox 6"/>
          <p:cNvSpPr txBox="1"/>
          <p:nvPr/>
        </p:nvSpPr>
        <p:spPr>
          <a:xfrm>
            <a:off x="3448865" y="1129861"/>
            <a:ext cx="11390270" cy="1168625"/>
          </a:xfrm>
          <a:prstGeom prst="rect">
            <a:avLst/>
          </a:prstGeom>
        </p:spPr>
        <p:txBody>
          <a:bodyPr lIns="0" tIns="0" rIns="0" bIns="0" rtlCol="0" anchor="t">
            <a:spAutoFit/>
          </a:bodyPr>
          <a:lstStyle/>
          <a:p>
            <a:pPr algn="ctr">
              <a:lnSpc>
                <a:spcPts val="7890"/>
              </a:lnSpc>
            </a:pPr>
            <a:r>
              <a:rPr lang="en-US" sz="7306">
                <a:solidFill>
                  <a:srgbClr val="FFFFFF"/>
                </a:solidFill>
                <a:latin typeface="Chunk Five"/>
                <a:ea typeface="Chunk Five"/>
                <a:cs typeface="Chunk Five"/>
                <a:sym typeface="Chunk Five"/>
              </a:rPr>
              <a:t>LINKS</a:t>
            </a:r>
          </a:p>
        </p:txBody>
      </p:sp>
      <p:sp>
        <p:nvSpPr>
          <p:cNvPr id="7" name="TextBox 7"/>
          <p:cNvSpPr txBox="1"/>
          <p:nvPr/>
        </p:nvSpPr>
        <p:spPr>
          <a:xfrm>
            <a:off x="3448865" y="3383264"/>
            <a:ext cx="11390270" cy="5146108"/>
          </a:xfrm>
          <a:prstGeom prst="rect">
            <a:avLst/>
          </a:prstGeom>
        </p:spPr>
        <p:txBody>
          <a:bodyPr lIns="0" tIns="0" rIns="0" bIns="0" rtlCol="0" anchor="t">
            <a:spAutoFit/>
          </a:bodyPr>
          <a:lstStyle/>
          <a:p>
            <a:pPr algn="l">
              <a:lnSpc>
                <a:spcPts val="3986"/>
              </a:lnSpc>
            </a:pPr>
            <a:r>
              <a:rPr lang="en-US" sz="2847" b="1" dirty="0" err="1">
                <a:solidFill>
                  <a:srgbClr val="000000"/>
                </a:solidFill>
                <a:latin typeface="Public Sans Bold"/>
                <a:ea typeface="Public Sans Bold"/>
                <a:cs typeface="Public Sans Bold"/>
                <a:sym typeface="Public Sans Bold"/>
              </a:rPr>
              <a:t>DashBoard</a:t>
            </a:r>
            <a:r>
              <a:rPr lang="en-US" sz="2847" b="1" dirty="0">
                <a:solidFill>
                  <a:srgbClr val="000000"/>
                </a:solidFill>
                <a:latin typeface="Public Sans Bold"/>
                <a:ea typeface="Public Sans Bold"/>
                <a:cs typeface="Public Sans Bold"/>
                <a:sym typeface="Public Sans Bold"/>
              </a:rPr>
              <a:t> Link : </a:t>
            </a:r>
            <a:r>
              <a:rPr lang="en-US" sz="2847" dirty="0">
                <a:solidFill>
                  <a:srgbClr val="000000"/>
                </a:solidFill>
                <a:latin typeface="Public Sans"/>
                <a:ea typeface="Public Sans"/>
                <a:cs typeface="Public Sans"/>
                <a:sym typeface="Public Sans"/>
                <a:hlinkClick r:id="rId8"/>
              </a:rPr>
              <a:t>https://app.powerbi.com/groups/me/reports/4a736738-04a8-470c-a847-090522ae55a8/ed2bd49e0f03c26cae8b?experience=power-bi</a:t>
            </a:r>
            <a:endParaRPr lang="en-US" sz="2847" dirty="0">
              <a:solidFill>
                <a:srgbClr val="000000"/>
              </a:solidFill>
              <a:latin typeface="Public Sans"/>
              <a:ea typeface="Public Sans"/>
              <a:cs typeface="Public Sans"/>
              <a:sym typeface="Public Sans"/>
            </a:endParaRPr>
          </a:p>
          <a:p>
            <a:pPr algn="l">
              <a:lnSpc>
                <a:spcPts val="4126"/>
              </a:lnSpc>
            </a:pPr>
            <a:endParaRPr lang="en-US" sz="2847" dirty="0">
              <a:solidFill>
                <a:srgbClr val="000000"/>
              </a:solidFill>
              <a:latin typeface="Public Sans"/>
              <a:ea typeface="Public Sans"/>
              <a:cs typeface="Public Sans"/>
              <a:sym typeface="Public Sans"/>
            </a:endParaRPr>
          </a:p>
          <a:p>
            <a:pPr algn="l">
              <a:lnSpc>
                <a:spcPts val="4126"/>
              </a:lnSpc>
            </a:pPr>
            <a:r>
              <a:rPr lang="en-US" sz="2947" b="1" dirty="0" err="1">
                <a:solidFill>
                  <a:srgbClr val="000000"/>
                </a:solidFill>
                <a:latin typeface="Public Sans Bold"/>
                <a:ea typeface="Public Sans Bold"/>
                <a:cs typeface="Public Sans Bold"/>
                <a:sym typeface="Public Sans Bold"/>
              </a:rPr>
              <a:t>Github</a:t>
            </a:r>
            <a:r>
              <a:rPr lang="en-US" sz="2947" b="1" dirty="0">
                <a:solidFill>
                  <a:srgbClr val="000000"/>
                </a:solidFill>
                <a:latin typeface="Public Sans Bold"/>
                <a:ea typeface="Public Sans Bold"/>
                <a:cs typeface="Public Sans Bold"/>
                <a:sym typeface="Public Sans Bold"/>
              </a:rPr>
              <a:t> Project Link : </a:t>
            </a:r>
            <a:r>
              <a:rPr lang="en-US" sz="2947" dirty="0">
                <a:solidFill>
                  <a:srgbClr val="000000"/>
                </a:solidFill>
                <a:latin typeface="Public Sans"/>
                <a:ea typeface="Public Sans"/>
                <a:cs typeface="Public Sans"/>
                <a:sym typeface="Public Sans"/>
                <a:hlinkClick r:id="rId9"/>
              </a:rPr>
              <a:t>https://github.com/Abhishek1232333</a:t>
            </a:r>
            <a:endParaRPr lang="en-US" sz="2947" dirty="0">
              <a:solidFill>
                <a:srgbClr val="000000"/>
              </a:solidFill>
              <a:latin typeface="Public Sans"/>
              <a:ea typeface="Public Sans"/>
              <a:cs typeface="Public Sans"/>
              <a:sym typeface="Public Sans"/>
            </a:endParaRPr>
          </a:p>
          <a:p>
            <a:pPr algn="l">
              <a:lnSpc>
                <a:spcPts val="4126"/>
              </a:lnSpc>
            </a:pPr>
            <a:endParaRPr lang="en-US" sz="2947" dirty="0">
              <a:solidFill>
                <a:srgbClr val="000000"/>
              </a:solidFill>
              <a:latin typeface="Public Sans"/>
              <a:ea typeface="Public Sans"/>
              <a:cs typeface="Public Sans"/>
              <a:sym typeface="Public Sans"/>
            </a:endParaRPr>
          </a:p>
          <a:p>
            <a:pPr algn="l">
              <a:lnSpc>
                <a:spcPts val="4126"/>
              </a:lnSpc>
            </a:pPr>
            <a:r>
              <a:rPr lang="en-US" sz="2947" b="1" dirty="0" err="1">
                <a:solidFill>
                  <a:srgbClr val="000000"/>
                </a:solidFill>
                <a:latin typeface="Public Sans Bold"/>
                <a:ea typeface="Public Sans Bold"/>
                <a:cs typeface="Public Sans Bold"/>
                <a:sym typeface="Public Sans Bold"/>
              </a:rPr>
              <a:t>Linkedin</a:t>
            </a:r>
            <a:r>
              <a:rPr lang="en-US" sz="2947" b="1" dirty="0">
                <a:solidFill>
                  <a:srgbClr val="000000"/>
                </a:solidFill>
                <a:latin typeface="Public Sans Bold"/>
                <a:ea typeface="Public Sans Bold"/>
                <a:cs typeface="Public Sans Bold"/>
                <a:sym typeface="Public Sans Bold"/>
              </a:rPr>
              <a:t> Project Link :</a:t>
            </a:r>
            <a:r>
              <a:rPr lang="en-US" sz="2947" dirty="0">
                <a:solidFill>
                  <a:srgbClr val="000000"/>
                </a:solidFill>
                <a:latin typeface="Public Sans"/>
                <a:ea typeface="Public Sans"/>
                <a:cs typeface="Public Sans"/>
                <a:sym typeface="Public Sans"/>
              </a:rPr>
              <a:t> </a:t>
            </a:r>
            <a:r>
              <a:rPr lang="en-US" sz="2947" dirty="0">
                <a:solidFill>
                  <a:srgbClr val="000000"/>
                </a:solidFill>
                <a:latin typeface="Public Sans"/>
                <a:ea typeface="Public Sans"/>
                <a:cs typeface="Public Sans"/>
                <a:sym typeface="Public Sans"/>
                <a:hlinkClick r:id="rId10" action="ppaction://hlinksldjump"/>
              </a:rPr>
              <a:t>www.linkedin.com/in/abhishek-goud-860720251</a:t>
            </a:r>
            <a:endParaRPr lang="en-US" sz="2947" dirty="0">
              <a:solidFill>
                <a:srgbClr val="000000"/>
              </a:solidFill>
              <a:latin typeface="Public Sans"/>
              <a:ea typeface="Public Sans"/>
              <a:cs typeface="Public Sans"/>
              <a:sym typeface="Public Sans"/>
            </a:endParaRPr>
          </a:p>
          <a:p>
            <a:pPr algn="l">
              <a:lnSpc>
                <a:spcPts val="4126"/>
              </a:lnSpc>
            </a:pPr>
            <a:endParaRPr lang="en-US" sz="2947" dirty="0">
              <a:solidFill>
                <a:srgbClr val="000000"/>
              </a:solidFill>
              <a:latin typeface="Public Sans"/>
              <a:ea typeface="Public Sans"/>
              <a:cs typeface="Public Sans"/>
              <a:sym typeface="Public Sans"/>
            </a:endParaRPr>
          </a:p>
        </p:txBody>
      </p:sp>
      <p:sp>
        <p:nvSpPr>
          <p:cNvPr id="8" name="Freeform 8"/>
          <p:cNvSpPr/>
          <p:nvPr/>
        </p:nvSpPr>
        <p:spPr>
          <a:xfrm rot="-104524">
            <a:off x="1795467" y="2814598"/>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11"/>
            <a:stretch>
              <a:fillRect/>
            </a:stretch>
          </a:blipFill>
        </p:spPr>
      </p:sp>
      <p:sp>
        <p:nvSpPr>
          <p:cNvPr id="9" name="Freeform 9"/>
          <p:cNvSpPr/>
          <p:nvPr/>
        </p:nvSpPr>
        <p:spPr>
          <a:xfrm rot="-104524">
            <a:off x="14038238" y="7626613"/>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11"/>
            <a:stretch>
              <a:fillRect/>
            </a:stretch>
          </a:blipFill>
        </p:spPr>
      </p:sp>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sp>
        <p:nvSpPr>
          <p:cNvPr id="6" name="Freeform 6"/>
          <p:cNvSpPr/>
          <p:nvPr/>
        </p:nvSpPr>
        <p:spPr>
          <a:xfrm>
            <a:off x="1252762" y="2003765"/>
            <a:ext cx="14951620" cy="8283235"/>
          </a:xfrm>
          <a:custGeom>
            <a:avLst/>
            <a:gdLst/>
            <a:ahLst/>
            <a:cxnLst/>
            <a:rect l="l" t="t" r="r" b="b"/>
            <a:pathLst>
              <a:path w="14951620" h="8283235">
                <a:moveTo>
                  <a:pt x="0" y="0"/>
                </a:moveTo>
                <a:lnTo>
                  <a:pt x="14951620" y="0"/>
                </a:lnTo>
                <a:lnTo>
                  <a:pt x="14951620" y="8283235"/>
                </a:lnTo>
                <a:lnTo>
                  <a:pt x="0" y="8283235"/>
                </a:lnTo>
                <a:lnTo>
                  <a:pt x="0" y="0"/>
                </a:lnTo>
                <a:close/>
              </a:path>
            </a:pathLst>
          </a:custGeom>
          <a:blipFill>
            <a:blip r:embed="rId8"/>
            <a:stretch>
              <a:fillRect l="-524" t="-1176" b="-1176"/>
            </a:stretch>
          </a:blipFill>
        </p:spPr>
      </p:sp>
      <p:sp>
        <p:nvSpPr>
          <p:cNvPr id="7" name="TextBox 7"/>
          <p:cNvSpPr txBox="1"/>
          <p:nvPr/>
        </p:nvSpPr>
        <p:spPr>
          <a:xfrm>
            <a:off x="4393661" y="952500"/>
            <a:ext cx="9500677" cy="1293495"/>
          </a:xfrm>
          <a:prstGeom prst="rect">
            <a:avLst/>
          </a:prstGeom>
        </p:spPr>
        <p:txBody>
          <a:bodyPr lIns="0" tIns="0" rIns="0" bIns="0" rtlCol="0" anchor="t">
            <a:spAutoFit/>
          </a:bodyPr>
          <a:lstStyle/>
          <a:p>
            <a:pPr algn="ctr">
              <a:lnSpc>
                <a:spcPts val="8640"/>
              </a:lnSpc>
            </a:pPr>
            <a:r>
              <a:rPr lang="en-US" sz="8000" spc="432">
                <a:solidFill>
                  <a:srgbClr val="FFFFFF"/>
                </a:solidFill>
                <a:latin typeface="Chunk Five"/>
                <a:ea typeface="Chunk Five"/>
                <a:cs typeface="Chunk Five"/>
                <a:sym typeface="Chunk Five"/>
              </a:rPr>
              <a:t>DASHBOARD</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flipH="1">
            <a:off x="13962790" y="6499201"/>
            <a:ext cx="4584605" cy="2759099"/>
          </a:xfrm>
          <a:custGeom>
            <a:avLst/>
            <a:gdLst/>
            <a:ahLst/>
            <a:cxnLst/>
            <a:rect l="l" t="t" r="r" b="b"/>
            <a:pathLst>
              <a:path w="4584605" h="2759099">
                <a:moveTo>
                  <a:pt x="4584605" y="0"/>
                </a:moveTo>
                <a:lnTo>
                  <a:pt x="0" y="0"/>
                </a:lnTo>
                <a:lnTo>
                  <a:pt x="0" y="2759099"/>
                </a:lnTo>
                <a:lnTo>
                  <a:pt x="4584605" y="2759099"/>
                </a:lnTo>
                <a:lnTo>
                  <a:pt x="4584605"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400000">
            <a:off x="-6554137" y="2694671"/>
            <a:ext cx="16230600" cy="4443127"/>
          </a:xfrm>
          <a:custGeom>
            <a:avLst/>
            <a:gdLst/>
            <a:ahLst/>
            <a:cxnLst/>
            <a:rect l="l" t="t" r="r" b="b"/>
            <a:pathLst>
              <a:path w="16230600" h="4443127">
                <a:moveTo>
                  <a:pt x="0" y="0"/>
                </a:moveTo>
                <a:lnTo>
                  <a:pt x="16230600" y="0"/>
                </a:lnTo>
                <a:lnTo>
                  <a:pt x="16230600" y="4443126"/>
                </a:lnTo>
                <a:lnTo>
                  <a:pt x="0" y="4443126"/>
                </a:lnTo>
                <a:lnTo>
                  <a:pt x="0" y="0"/>
                </a:lnTo>
                <a:close/>
              </a:path>
            </a:pathLst>
          </a:custGeom>
          <a:blipFill>
            <a:blip r:embed="rId5"/>
            <a:stretch>
              <a:fillRect/>
            </a:stretch>
          </a:blipFill>
        </p:spPr>
      </p:sp>
      <p:sp>
        <p:nvSpPr>
          <p:cNvPr id="5" name="TextBox 5"/>
          <p:cNvSpPr txBox="1"/>
          <p:nvPr/>
        </p:nvSpPr>
        <p:spPr>
          <a:xfrm>
            <a:off x="4393661" y="3563969"/>
            <a:ext cx="9500677" cy="1293495"/>
          </a:xfrm>
          <a:prstGeom prst="rect">
            <a:avLst/>
          </a:prstGeom>
        </p:spPr>
        <p:txBody>
          <a:bodyPr lIns="0" tIns="0" rIns="0" bIns="0" rtlCol="0" anchor="t">
            <a:spAutoFit/>
          </a:bodyPr>
          <a:lstStyle/>
          <a:p>
            <a:pPr algn="ctr">
              <a:lnSpc>
                <a:spcPts val="8640"/>
              </a:lnSpc>
            </a:pPr>
            <a:r>
              <a:rPr lang="en-US" sz="8000" spc="432">
                <a:solidFill>
                  <a:srgbClr val="FFFFFF"/>
                </a:solidFill>
                <a:latin typeface="Chunk Five"/>
                <a:ea typeface="Chunk Five"/>
                <a:cs typeface="Chunk Five"/>
                <a:sym typeface="Chunk Five"/>
              </a:rPr>
              <a:t>THANK YOU</a:t>
            </a:r>
          </a:p>
        </p:txBody>
      </p:sp>
      <p:sp>
        <p:nvSpPr>
          <p:cNvPr id="6" name="Freeform 6"/>
          <p:cNvSpPr/>
          <p:nvPr/>
        </p:nvSpPr>
        <p:spPr>
          <a:xfrm rot="2541303">
            <a:off x="14400209" y="-2024147"/>
            <a:ext cx="6568857" cy="4926642"/>
          </a:xfrm>
          <a:custGeom>
            <a:avLst/>
            <a:gdLst/>
            <a:ahLst/>
            <a:cxnLst/>
            <a:rect l="l" t="t" r="r" b="b"/>
            <a:pathLst>
              <a:path w="6568857" h="4926642">
                <a:moveTo>
                  <a:pt x="0" y="0"/>
                </a:moveTo>
                <a:lnTo>
                  <a:pt x="6568856" y="0"/>
                </a:lnTo>
                <a:lnTo>
                  <a:pt x="6568856" y="4926642"/>
                </a:lnTo>
                <a:lnTo>
                  <a:pt x="0" y="4926642"/>
                </a:lnTo>
                <a:lnTo>
                  <a:pt x="0" y="0"/>
                </a:lnTo>
                <a:close/>
              </a:path>
            </a:pathLst>
          </a:custGeom>
          <a:blipFill>
            <a:blip r:embed="rId6"/>
            <a:stretch>
              <a:fillRect/>
            </a:stretch>
          </a:blipFill>
        </p:spPr>
      </p:sp>
    </p:spTree>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433</Words>
  <Application>Microsoft Office PowerPoint</Application>
  <PresentationFormat>Custom</PresentationFormat>
  <Paragraphs>49</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Public Sans</vt:lpstr>
      <vt:lpstr>Public Sans Italics</vt:lpstr>
      <vt:lpstr>Calibri</vt:lpstr>
      <vt:lpstr>Chunk Five</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Playful Scrapbook Group Project Presentation</dc:title>
  <dc:creator>HP</dc:creator>
  <cp:lastModifiedBy>HP</cp:lastModifiedBy>
  <cp:revision>3</cp:revision>
  <dcterms:created xsi:type="dcterms:W3CDTF">2006-08-16T00:00:00Z</dcterms:created>
  <dcterms:modified xsi:type="dcterms:W3CDTF">2025-07-28T09:46:07Z</dcterms:modified>
  <dc:identifier>DAGuP5Hh-0Y</dc:identifier>
</cp:coreProperties>
</file>